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28" d="100"/>
          <a:sy n="28" d="100"/>
        </p:scale>
        <p:origin x="-1376" y="-10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22150831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subTitle" idx="1"/>
          </p:nvPr>
        </p:nvSpPr>
        <p:spPr>
          <a:xfrm>
            <a:off x="685800" y="3786737"/>
            <a:ext cx="7772400" cy="1046400"/>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1pPr>
            <a:lvl2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2pPr>
            <a:lvl3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3pPr>
            <a:lvl4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4pPr>
            <a:lvl5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5pPr>
            <a:lvl6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6pPr>
            <a:lvl7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7pPr>
            <a:lvl8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8pPr>
            <a:lvl9pPr marL="0" indent="190500" algn="ctr" rtl="0">
              <a:lnSpc>
                <a:spcPct val="100000"/>
              </a:lnSpc>
              <a:spcBef>
                <a:spcPts val="0"/>
              </a:spcBef>
              <a:spcAft>
                <a:spcPts val="0"/>
              </a:spcAft>
              <a:buClr>
                <a:schemeClr val="lt2"/>
              </a:buClr>
              <a:buSzPct val="100000"/>
              <a:buFont typeface="Arial"/>
              <a:buNone/>
              <a:defRPr sz="3000" b="0" i="0" u="none" strike="noStrike" cap="none" baseline="0">
                <a:solidFill>
                  <a:schemeClr val="lt2"/>
                </a:solidFill>
                <a:latin typeface="Arial"/>
                <a:ea typeface="Arial"/>
                <a:cs typeface="Arial"/>
                <a:sym typeface="Arial"/>
              </a:defRPr>
            </a:lvl9pPr>
          </a:lstStyle>
          <a:p>
            <a:endParaRPr/>
          </a:p>
        </p:txBody>
      </p:sp>
      <p:sp>
        <p:nvSpPr>
          <p:cNvPr id="9" name="Shape 9"/>
          <p:cNvSpPr txBox="1">
            <a:spLocks noGrp="1"/>
          </p:cNvSpPr>
          <p:nvPr>
            <p:ph type="ctrTitle"/>
          </p:nvPr>
        </p:nvSpPr>
        <p:spPr>
          <a:xfrm>
            <a:off x="685800" y="2111123"/>
            <a:ext cx="7772400" cy="1546500"/>
          </a:xfrm>
          <a:prstGeom prst="rect">
            <a:avLst/>
          </a:prstGeom>
          <a:noFill/>
          <a:ln>
            <a:noFill/>
          </a:ln>
        </p:spPr>
        <p:txBody>
          <a:bodyPr lIns="91425" tIns="91425" rIns="91425" bIns="91425" anchor="b" anchorCtr="0"/>
          <a:lstStyle>
            <a:lvl1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1pPr>
            <a:lvl2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2pPr>
            <a:lvl3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3pPr>
            <a:lvl4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4pPr>
            <a:lvl5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5pPr>
            <a:lvl6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6pPr>
            <a:lvl7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7pPr>
            <a:lvl8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8pPr>
            <a:lvl9pPr marL="0" indent="304800" algn="ctr"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1pPr>
            <a:lvl2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2pPr>
            <a:lvl3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3pPr>
            <a:lvl4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4pPr>
            <a:lvl5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5pPr>
            <a:lvl6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6pPr>
            <a:lvl7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7pPr>
            <a:lvl8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8pPr>
            <a:lvl9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1pPr>
            <a:lvl2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2pPr>
            <a:lvl3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3pPr>
            <a:lvl4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4pPr>
            <a:lvl5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5pPr>
            <a:lvl6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6pPr>
            <a:lvl7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7pPr>
            <a:lvl8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8pPr>
            <a:lvl9pPr marL="0" indent="228600" algn="l" rtl="0">
              <a:spcBef>
                <a:spcPts val="0"/>
              </a:spcBef>
              <a:buClr>
                <a:schemeClr val="lt1"/>
              </a:buClr>
              <a:buSzPct val="100000"/>
              <a:buFont typeface="Arial"/>
              <a:buNone/>
              <a:defRPr sz="3600" b="1" i="0" u="none" strike="noStrike" cap="none" baseline="0">
                <a:solidFill>
                  <a:schemeClr val="lt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lt1"/>
              </a:buClr>
              <a:buSzPct val="166666"/>
              <a:buFont typeface="Arial"/>
              <a:buChar char="•"/>
              <a:defRPr sz="3000" b="0" i="0" u="none" strike="noStrike" cap="none" baseline="0">
                <a:solidFill>
                  <a:schemeClr val="lt1"/>
                </a:solidFill>
                <a:latin typeface="Arial"/>
                <a:ea typeface="Arial"/>
                <a:cs typeface="Arial"/>
                <a:sym typeface="Arial"/>
              </a:defRPr>
            </a:lvl1pPr>
            <a:lvl2pPr marL="742950" indent="-285750" algn="l" rtl="0">
              <a:spcBef>
                <a:spcPts val="480"/>
              </a:spcBef>
              <a:buClr>
                <a:schemeClr val="lt1"/>
              </a:buClr>
              <a:buSzPct val="100000"/>
              <a:buFont typeface="Courier New"/>
              <a:buChar char="o"/>
              <a:defRPr sz="2400" b="0" i="0" u="none" strike="noStrike" cap="none" baseline="0">
                <a:solidFill>
                  <a:schemeClr val="lt1"/>
                </a:solidFill>
                <a:latin typeface="Arial"/>
                <a:ea typeface="Arial"/>
                <a:cs typeface="Arial"/>
                <a:sym typeface="Arial"/>
              </a:defRPr>
            </a:lvl2pPr>
            <a:lvl3pPr marL="1143000" indent="-228600" algn="l" rtl="0">
              <a:spcBef>
                <a:spcPts val="480"/>
              </a:spcBef>
              <a:buClr>
                <a:schemeClr val="lt1"/>
              </a:buClr>
              <a:buSzPct val="100000"/>
              <a:buFont typeface="Wingdings"/>
              <a:buChar char="§"/>
              <a:defRPr sz="2400" b="0" i="0" u="none" strike="noStrike" cap="none" baseline="0">
                <a:solidFill>
                  <a:schemeClr val="lt1"/>
                </a:solidFill>
                <a:latin typeface="Arial"/>
                <a:ea typeface="Arial"/>
                <a:cs typeface="Arial"/>
                <a:sym typeface="Arial"/>
              </a:defRPr>
            </a:lvl3pPr>
            <a:lvl4pPr marL="1600200" indent="-228600" algn="l" rtl="0">
              <a:spcBef>
                <a:spcPts val="360"/>
              </a:spcBef>
              <a:buClr>
                <a:schemeClr val="lt1"/>
              </a:buClr>
              <a:buSzPct val="166666"/>
              <a:buFont typeface="Arial"/>
              <a:buChar char="•"/>
              <a:defRPr sz="1800" b="0" i="0" u="none" strike="noStrike" cap="none" baseline="0">
                <a:solidFill>
                  <a:schemeClr val="lt1"/>
                </a:solidFill>
                <a:latin typeface="Arial"/>
                <a:ea typeface="Arial"/>
                <a:cs typeface="Arial"/>
                <a:sym typeface="Arial"/>
              </a:defRPr>
            </a:lvl4pPr>
            <a:lvl5pPr marL="2057400" indent="-228600" algn="l" rtl="0">
              <a:spcBef>
                <a:spcPts val="360"/>
              </a:spcBef>
              <a:buClr>
                <a:schemeClr val="lt1"/>
              </a:buClr>
              <a:buSzPct val="100000"/>
              <a:buFont typeface="Courier New"/>
              <a:buChar char="o"/>
              <a:defRPr sz="1800" b="0" i="0" u="none" strike="noStrike" cap="none" baseline="0">
                <a:solidFill>
                  <a:schemeClr val="lt1"/>
                </a:solidFill>
                <a:latin typeface="Arial"/>
                <a:ea typeface="Arial"/>
                <a:cs typeface="Arial"/>
                <a:sym typeface="Arial"/>
              </a:defRPr>
            </a:lvl5pPr>
            <a:lvl6pPr marL="2514600" indent="-228600" algn="l" rtl="0">
              <a:spcBef>
                <a:spcPts val="360"/>
              </a:spcBef>
              <a:buClr>
                <a:schemeClr val="lt1"/>
              </a:buClr>
              <a:buSzPct val="100000"/>
              <a:buFont typeface="Wingdings"/>
              <a:buChar char="§"/>
              <a:defRPr sz="1800" b="0" i="0" u="none" strike="noStrike" cap="none" baseline="0">
                <a:solidFill>
                  <a:schemeClr val="lt1"/>
                </a:solidFill>
                <a:latin typeface="Arial"/>
                <a:ea typeface="Arial"/>
                <a:cs typeface="Arial"/>
                <a:sym typeface="Arial"/>
              </a:defRPr>
            </a:lvl6pPr>
            <a:lvl7pPr marL="2971800" indent="-228600" algn="l" rtl="0">
              <a:spcBef>
                <a:spcPts val="360"/>
              </a:spcBef>
              <a:buClr>
                <a:schemeClr val="lt1"/>
              </a:buClr>
              <a:buSzPct val="166666"/>
              <a:buFont typeface="Arial"/>
              <a:buChar char="•"/>
              <a:defRPr sz="1800" b="0" i="0" u="none" strike="noStrike" cap="none" baseline="0">
                <a:solidFill>
                  <a:schemeClr val="lt1"/>
                </a:solidFill>
                <a:latin typeface="Arial"/>
                <a:ea typeface="Arial"/>
                <a:cs typeface="Arial"/>
                <a:sym typeface="Arial"/>
              </a:defRPr>
            </a:lvl7pPr>
            <a:lvl8pPr marL="3429000" indent="-228600" algn="l" rtl="0">
              <a:spcBef>
                <a:spcPts val="360"/>
              </a:spcBef>
              <a:buClr>
                <a:schemeClr val="lt1"/>
              </a:buClr>
              <a:buSzPct val="100000"/>
              <a:buFont typeface="Courier New"/>
              <a:buChar char="o"/>
              <a:defRPr sz="1800" b="0" i="0" u="none" strike="noStrike" cap="none" baseline="0">
                <a:solidFill>
                  <a:schemeClr val="lt1"/>
                </a:solidFill>
                <a:latin typeface="Arial"/>
                <a:ea typeface="Arial"/>
                <a:cs typeface="Arial"/>
                <a:sym typeface="Arial"/>
              </a:defRPr>
            </a:lvl8pPr>
            <a:lvl9pPr marL="3886200" indent="-228600" algn="l" rtl="0">
              <a:spcBef>
                <a:spcPts val="360"/>
              </a:spcBef>
              <a:buClr>
                <a:schemeClr val="lt1"/>
              </a:buClr>
              <a:buSzPct val="100000"/>
              <a:buFont typeface="Wingdings"/>
              <a:buChar char="§"/>
              <a:defRPr sz="1800" b="0" i="0" u="none" strike="noStrike" cap="none" baseline="0">
                <a:solidFill>
                  <a:schemeClr val="lt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lgn="l">
              <a:buNone/>
            </a:pPr>
            <a:r>
              <a:rPr lang="en"/>
              <a:t>Hammersmith "Saugus" Ironworks</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en"/>
              <a:t>David Irving and Dan Hanson</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After</a:t>
            </a:r>
          </a:p>
        </p:txBody>
      </p:sp>
      <p:sp>
        <p:nvSpPr>
          <p:cNvPr id="81" name="Shape 8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After Hammersmith closed down, many of the workers went off and started their own ironworks.  This lead to the major iron industry in the colonies.  This helped start making the colonies self-supporting and not having to rely on Britain for supplies.</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National Historic Site</a:t>
            </a:r>
          </a:p>
        </p:txBody>
      </p:sp>
      <p:sp>
        <p:nvSpPr>
          <p:cNvPr id="30" name="Shape 3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31" name="Shape 31"/>
          <p:cNvSpPr/>
          <p:nvPr/>
        </p:nvSpPr>
        <p:spPr>
          <a:xfrm>
            <a:off x="679155" y="1624012"/>
            <a:ext cx="7867368" cy="4959706"/>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Background Information</a:t>
            </a:r>
          </a:p>
        </p:txBody>
      </p:sp>
      <p:sp>
        <p:nvSpPr>
          <p:cNvPr id="37" name="Shape 3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Hammersmith Ironworks is also known as Saugus Ironworks.  Hammersmith is the name of the colony that was named after a town in England.  Saugus is a Native American name for the river it was on.  It is more commonly called Saugus today because the town it is in is now called Saugus, MA.</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Founder</a:t>
            </a:r>
          </a:p>
        </p:txBody>
      </p:sp>
      <p:sp>
        <p:nvSpPr>
          <p:cNvPr id="43" name="Shape 4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Hammersmith Ironworks was fouded by John Winthrop Jr., who was a non-first born child looking to make money.  Often, only the first born was able to make the big bucks because of inheritance.  After a few years he was replaced by Richard Leader who ran the company until it went bankrupt.</a:t>
            </a:r>
          </a:p>
        </p:txBody>
      </p:sp>
      <p:sp>
        <p:nvSpPr>
          <p:cNvPr id="44" name="Shape 44"/>
          <p:cNvSpPr/>
          <p:nvPr/>
        </p:nvSpPr>
        <p:spPr>
          <a:xfrm>
            <a:off x="4317132" y="4914017"/>
            <a:ext cx="1319942" cy="1653881"/>
          </a:xfrm>
          <a:prstGeom prst="rect">
            <a:avLst/>
          </a:prstGeom>
          <a:blipFill>
            <a:blip r:embed="rId3"/>
            <a:stretch>
              <a:fillRect/>
            </a:stretch>
          </a:blipFill>
          <a:ln>
            <a:noFill/>
          </a:ln>
        </p:spPr>
      </p:sp>
      <p:sp>
        <p:nvSpPr>
          <p:cNvPr id="45" name="Shape 45"/>
          <p:cNvSpPr txBox="1"/>
          <p:nvPr/>
        </p:nvSpPr>
        <p:spPr>
          <a:xfrm>
            <a:off x="5637075" y="5091550"/>
            <a:ext cx="2751600" cy="779399"/>
          </a:xfrm>
          <a:prstGeom prst="rect">
            <a:avLst/>
          </a:prstGeom>
          <a:noFill/>
        </p:spPr>
        <p:txBody>
          <a:bodyPr lIns="91425" tIns="91425" rIns="91425" bIns="91425" anchor="t" anchorCtr="0">
            <a:noAutofit/>
          </a:bodyPr>
          <a:lstStyle/>
          <a:p>
            <a:pPr>
              <a:buNone/>
            </a:pPr>
            <a:r>
              <a:rPr lang="en" sz="2400">
                <a:solidFill>
                  <a:srgbClr val="FFFFFF"/>
                </a:solidFill>
              </a:rPr>
              <a:t>John Winthrop Jr.</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1646-1668</a:t>
            </a:r>
          </a:p>
        </p:txBody>
      </p:sp>
      <p:sp>
        <p:nvSpPr>
          <p:cNvPr id="51" name="Shape 5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Hammersmith Ironworks was the first fully integrated, or can do everything, ironworks in the colonies.  It provided all of the tools and utensils that were not brought over from England.  This consisted of things such as axes, saws, hoes, pots, and kettles.  After 22 years, Hammersmith went out of business due to mismanagement and overproduction.</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Location</a:t>
            </a:r>
          </a:p>
        </p:txBody>
      </p:sp>
      <p:sp>
        <p:nvSpPr>
          <p:cNvPr id="57" name="Shape 5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In the Massachusetts Bay Colony area, specifically around Boston, there are large deposits of iron ore.  This was good for obtaining iron to be made into tools and utensils.  Like most industries of the day, it was powered by water wheels, so it was placed on the Saugus River, which provided seemingly endless power.  The river also allowed them to trade with other colonies which was good for business.</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Pioneers</a:t>
            </a:r>
          </a:p>
        </p:txBody>
      </p:sp>
      <p:sp>
        <p:nvSpPr>
          <p:cNvPr id="63" name="Shape 6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Hammersmith Ironworks was the first ironworks in the colonies.  It was one of twelve ironworks in the world, at the time, that was fully integrated.  That means it had a blast furnace, forge, and a refinery.</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Labor Force</a:t>
            </a:r>
          </a:p>
        </p:txBody>
      </p:sp>
      <p:sp>
        <p:nvSpPr>
          <p:cNvPr id="69" name="Shape 6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sz="2400"/>
              <a:t>The Hammersmith Colony was set up as an ironworks colony.  It was populated by the workers and their families.  The workforce was a combination of skilled and unskilled workers.  The unskilled laborers did tasks like filling the stove or chopping wood.  The skilled workers were the ones who managed equipment or made things from the iron.  Later on, Scottish prisoners were shipped over to work and live in Hammersmith.  Also, two Native Americans chopped wood for the same wages as the colonists, which was a big deal.</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New England Economy</a:t>
            </a:r>
          </a:p>
        </p:txBody>
      </p:sp>
      <p:sp>
        <p:nvSpPr>
          <p:cNvPr id="75" name="Shape 7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The New England economy was industry based, and had a lot of hard workers.  Most people who came over were here to work.  A lot of poor people in England came over to have a better life and were motivated to work.  This led to the Economy being strong.  Also, since they had less farms, it led it to be a trade center for goods.</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545</Words>
  <Application>Microsoft Macintosh PowerPoint</Application>
  <PresentationFormat>On-screen Show (4:3)</PresentationFormat>
  <Paragraphs>20</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
      <vt:lpstr>Hammersmith "Saugus" Ironworks</vt:lpstr>
      <vt:lpstr>National Historic Site</vt:lpstr>
      <vt:lpstr>Background Information</vt:lpstr>
      <vt:lpstr>Founder</vt:lpstr>
      <vt:lpstr>1646-1668</vt:lpstr>
      <vt:lpstr>Location</vt:lpstr>
      <vt:lpstr>Pioneers</vt:lpstr>
      <vt:lpstr>Labor Force</vt:lpstr>
      <vt:lpstr>New England Economy</vt:lpstr>
      <vt:lpstr>After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Hammersmith "Saugus" Ironworks</dc:title>
  <dc:creator>Daniel Hanson</dc:creator>
  <cp:lastModifiedBy>Dominic Lambek</cp:lastModifiedBy>
  <cp:revision>1</cp:revision>
  <dcterms:modified xsi:type="dcterms:W3CDTF">2013-02-28T15:48:13Z</dcterms:modified>
</cp:coreProperties>
</file>